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BE407-BD12-4325-8372-02D631D59C49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8B0B6-A006-4C7E-9796-5B6C1FE9E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62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BE407-BD12-4325-8372-02D631D59C49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8B0B6-A006-4C7E-9796-5B6C1FE9E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922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BE407-BD12-4325-8372-02D631D59C49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8B0B6-A006-4C7E-9796-5B6C1FE9E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666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BE407-BD12-4325-8372-02D631D59C49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8B0B6-A006-4C7E-9796-5B6C1FE9E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809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BE407-BD12-4325-8372-02D631D59C49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8B0B6-A006-4C7E-9796-5B6C1FE9E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600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BE407-BD12-4325-8372-02D631D59C49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8B0B6-A006-4C7E-9796-5B6C1FE9E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174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BE407-BD12-4325-8372-02D631D59C49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8B0B6-A006-4C7E-9796-5B6C1FE9E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526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BE407-BD12-4325-8372-02D631D59C49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8B0B6-A006-4C7E-9796-5B6C1FE9E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381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BE407-BD12-4325-8372-02D631D59C49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8B0B6-A006-4C7E-9796-5B6C1FE9E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488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BE407-BD12-4325-8372-02D631D59C49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8B0B6-A006-4C7E-9796-5B6C1FE9E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258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BE407-BD12-4325-8372-02D631D59C49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8B0B6-A006-4C7E-9796-5B6C1FE9E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689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BE407-BD12-4325-8372-02D631D59C49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8B0B6-A006-4C7E-9796-5B6C1FE9E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8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ru.wikipedia.org/wiki/%D0%A4%D0%B0%D0%B9%D0%BB:Paul_Val%C3%A9ry.jp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7504" y="685800"/>
            <a:ext cx="8928992" cy="1470025"/>
          </a:xfrm>
        </p:spPr>
        <p:txBody>
          <a:bodyPr/>
          <a:lstStyle/>
          <a:p>
            <a:r>
              <a:rPr lang="ru-RU" b="1" dirty="0"/>
              <a:t>Поиск информации в геоинформационных системах</a:t>
            </a:r>
            <a:endParaRPr lang="ru-RU" b="1" dirty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2362200"/>
            <a:ext cx="6400800" cy="175260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4800" dirty="0" smtClean="0">
                <a:solidFill>
                  <a:srgbClr val="000066"/>
                </a:solidFill>
              </a:rPr>
              <a:t>Практическая работа</a:t>
            </a:r>
            <a:endParaRPr lang="ru-RU" sz="4800" dirty="0" smtClean="0">
              <a:solidFill>
                <a:srgbClr val="000066"/>
              </a:solidFill>
            </a:endParaRPr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>
          <a:xfrm>
            <a:off x="0" y="5013176"/>
            <a:ext cx="9036496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Цель: </a:t>
            </a:r>
            <a:br>
              <a:rPr lang="ru-RU" b="1" dirty="0" smtClean="0"/>
            </a:br>
            <a:r>
              <a:rPr lang="ru-RU" dirty="0" smtClean="0"/>
              <a:t>Найти оптимальный способ </a:t>
            </a:r>
            <a:br>
              <a:rPr lang="ru-RU" dirty="0" smtClean="0"/>
            </a:br>
            <a:r>
              <a:rPr lang="ru-RU" dirty="0" smtClean="0"/>
              <a:t>ориентирования на местности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598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2312"/>
            <a:ext cx="8229600" cy="4525963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b="1" dirty="0" smtClean="0">
                <a:solidFill>
                  <a:srgbClr val="660033"/>
                </a:solidFill>
              </a:rPr>
              <a:t>ГИС</a:t>
            </a:r>
            <a:r>
              <a:rPr lang="ru-RU" dirty="0" smtClean="0"/>
              <a:t>- это информационная система, </a:t>
            </a:r>
            <a:r>
              <a:rPr lang="ru-RU" altLang="ko-KR" dirty="0" smtClean="0"/>
              <a:t>позволяющая показывать необходимые данные на электронной карте. </a:t>
            </a:r>
            <a:endParaRPr lang="ru-RU" dirty="0" smtClean="0"/>
          </a:p>
        </p:txBody>
      </p:sp>
      <p:pic>
        <p:nvPicPr>
          <p:cNvPr id="5124" name="Picture 5" descr="Файл:GvSIG - G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8208912" cy="4934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676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AutoShape 7" descr="1_html_m24b520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8" name="Rectangle 10"/>
          <p:cNvSpPr>
            <a:spLocks noGrp="1" noChangeArrowheads="1"/>
          </p:cNvSpPr>
          <p:nvPr>
            <p:ph type="title"/>
          </p:nvPr>
        </p:nvSpPr>
        <p:spPr>
          <a:xfrm>
            <a:off x="457200" y="32048"/>
            <a:ext cx="8229600" cy="1143000"/>
          </a:xfrm>
        </p:spPr>
        <p:txBody>
          <a:bodyPr/>
          <a:lstStyle/>
          <a:p>
            <a:pPr eaLnBrk="1" hangingPunct="1"/>
            <a:r>
              <a:rPr lang="ru-RU" sz="3200" b="1" dirty="0" smtClean="0"/>
              <a:t>Структура ГИС</a:t>
            </a:r>
          </a:p>
        </p:txBody>
      </p:sp>
      <p:pic>
        <p:nvPicPr>
          <p:cNvPr id="6149" name="Picture 11" descr="1_html_m24b520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52735"/>
            <a:ext cx="5903913" cy="555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0872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ижний колонтитул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mtClean="0"/>
              <a:t>Company  Logo</a:t>
            </a:r>
          </a:p>
        </p:txBody>
      </p:sp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3" b="6419"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800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6048"/>
            <a:ext cx="8229600" cy="1143000"/>
          </a:xfrm>
        </p:spPr>
        <p:txBody>
          <a:bodyPr/>
          <a:lstStyle/>
          <a:p>
            <a:pPr eaLnBrk="1" hangingPunct="1"/>
            <a:r>
              <a:rPr lang="ru-RU" b="1" dirty="0" smtClean="0"/>
              <a:t>ВИДЫ ГИС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76325"/>
            <a:ext cx="9036496" cy="177641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 dirty="0" smtClean="0">
                <a:solidFill>
                  <a:srgbClr val="660033"/>
                </a:solidFill>
              </a:rPr>
              <a:t>Интернет-ГИС</a:t>
            </a:r>
            <a:r>
              <a:rPr lang="ru-RU" sz="3600" dirty="0" smtClean="0"/>
              <a:t> </a:t>
            </a:r>
            <a:r>
              <a:rPr lang="ru-RU" dirty="0" smtClean="0"/>
              <a:t>– </a:t>
            </a:r>
            <a:r>
              <a:rPr lang="ru-RU" sz="3600" dirty="0" smtClean="0"/>
              <a:t>различные сетевые порталы, предоставляющих электронные карты</a:t>
            </a:r>
            <a:r>
              <a:rPr lang="ru-RU" dirty="0" smtClean="0"/>
              <a:t>; </a:t>
            </a:r>
          </a:p>
        </p:txBody>
      </p:sp>
      <p:pic>
        <p:nvPicPr>
          <p:cNvPr id="819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060848"/>
            <a:ext cx="6119812" cy="314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787" y="3889374"/>
            <a:ext cx="5002213" cy="2968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9025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19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48"/>
            <a:ext cx="8229600" cy="1143000"/>
          </a:xfrm>
        </p:spPr>
        <p:txBody>
          <a:bodyPr/>
          <a:lstStyle/>
          <a:p>
            <a:pPr eaLnBrk="1" hangingPunct="1"/>
            <a:r>
              <a:rPr lang="ru-RU" b="1" dirty="0" smtClean="0"/>
              <a:t>ВИДЫ ГИС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76325"/>
            <a:ext cx="9108504" cy="1560513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3600" b="1" dirty="0" smtClean="0">
                <a:solidFill>
                  <a:srgbClr val="660033"/>
                </a:solidFill>
              </a:rPr>
              <a:t>Профессиональные</a:t>
            </a:r>
            <a:r>
              <a:rPr lang="ru-RU" sz="3600" dirty="0" smtClean="0"/>
              <a:t> (для государственных и отраслевых структур);</a:t>
            </a:r>
          </a:p>
        </p:txBody>
      </p:sp>
      <p:pic>
        <p:nvPicPr>
          <p:cNvPr id="9221" name="Picture 5" descr="gis4218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132856"/>
            <a:ext cx="5903913" cy="422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AutoShape 7" descr="0484608f-659f-4383-bd02-e47839e2c4b1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06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  <p:bldP spid="922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27115" y="0"/>
            <a:ext cx="8229600" cy="1143000"/>
          </a:xfrm>
        </p:spPr>
        <p:txBody>
          <a:bodyPr/>
          <a:lstStyle/>
          <a:p>
            <a:pPr eaLnBrk="1" hangingPunct="1"/>
            <a:r>
              <a:rPr lang="ru-RU" b="1" dirty="0" smtClean="0"/>
              <a:t>ВИДЫ ГИС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76325"/>
            <a:ext cx="9036496" cy="1273175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 dirty="0" smtClean="0">
                <a:solidFill>
                  <a:srgbClr val="660033"/>
                </a:solidFill>
              </a:rPr>
              <a:t>САПР-ГИС</a:t>
            </a:r>
            <a:r>
              <a:rPr lang="ru-RU" sz="3600" dirty="0" smtClean="0">
                <a:solidFill>
                  <a:srgbClr val="660033"/>
                </a:solidFill>
              </a:rPr>
              <a:t> </a:t>
            </a:r>
            <a:r>
              <a:rPr lang="ru-RU" sz="3600" dirty="0" smtClean="0"/>
              <a:t>– в системах автоматического проектирования; </a:t>
            </a:r>
          </a:p>
        </p:txBody>
      </p:sp>
      <p:pic>
        <p:nvPicPr>
          <p:cNvPr id="10245" name="Picture 5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205038"/>
            <a:ext cx="5761037" cy="425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7" descr="ANd9GcQm7EO4qQrmUBMcm2R6uOb7KZIdBEh9pgyNTcxMW7d2VJmtnd3h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005263"/>
            <a:ext cx="4105275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4605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  <p:bldP spid="1024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eaLnBrk="1" hangingPunct="1"/>
            <a:r>
              <a:rPr lang="ru-RU" b="1" dirty="0" smtClean="0"/>
              <a:t>ВИДЫ ГИС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76325"/>
            <a:ext cx="9144000" cy="235267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3600" b="1" dirty="0" smtClean="0">
                <a:solidFill>
                  <a:srgbClr val="660033"/>
                </a:solidFill>
              </a:rPr>
              <a:t>Встроенные ГИС</a:t>
            </a:r>
            <a:r>
              <a:rPr lang="ru-RU" sz="3600" b="1" dirty="0" smtClean="0"/>
              <a:t> </a:t>
            </a:r>
            <a:r>
              <a:rPr lang="ru-RU" sz="3600" dirty="0" smtClean="0"/>
              <a:t>– системы, установленных на автомобилях, водном транспорте, подводных лодках, современном железнодорожном транспорте (работают на основе спутниковых технологии </a:t>
            </a:r>
            <a:r>
              <a:rPr lang="en-US" sz="3600" dirty="0" smtClean="0"/>
              <a:t>GPS</a:t>
            </a:r>
            <a:r>
              <a:rPr lang="ru-RU" sz="3600" dirty="0" smtClean="0"/>
              <a:t>); </a:t>
            </a:r>
          </a:p>
          <a:p>
            <a:pPr eaLnBrk="1" hangingPunct="1">
              <a:lnSpc>
                <a:spcPct val="80000"/>
              </a:lnSpc>
            </a:pPr>
            <a:endParaRPr lang="ru-RU" sz="2800" dirty="0" smtClean="0"/>
          </a:p>
        </p:txBody>
      </p:sp>
      <p:pic>
        <p:nvPicPr>
          <p:cNvPr id="11269" name="Picture 4" descr="ANd9GcTzf6S_zY42L2sRQHql1aZ1mDsV-pBvvs6ehdovOfILMJLfvXY4VBV41fGR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834" y="4194175"/>
            <a:ext cx="266382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5" descr="gps_navigator_gl_6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589462"/>
            <a:ext cx="2952750" cy="226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343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  <p:bldP spid="1126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534194" y="44624"/>
            <a:ext cx="8229600" cy="1143000"/>
          </a:xfrm>
        </p:spPr>
        <p:txBody>
          <a:bodyPr/>
          <a:lstStyle/>
          <a:p>
            <a:pPr eaLnBrk="1" hangingPunct="1"/>
            <a:r>
              <a:rPr lang="ru-RU" b="1" dirty="0" smtClean="0"/>
              <a:t>ВИДЫ ГИС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76325"/>
            <a:ext cx="9144000" cy="1704975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 dirty="0" smtClean="0">
                <a:solidFill>
                  <a:srgbClr val="660033"/>
                </a:solidFill>
              </a:rPr>
              <a:t>Настольные</a:t>
            </a:r>
            <a:r>
              <a:rPr lang="ru-RU" sz="3600" b="1" dirty="0" smtClean="0"/>
              <a:t> ГИС </a:t>
            </a:r>
            <a:r>
              <a:rPr lang="ru-RU" sz="3600" dirty="0" smtClean="0"/>
              <a:t>– системы, которые устанавливаются на рабочих и домашних компьютерах.</a:t>
            </a:r>
          </a:p>
        </p:txBody>
      </p:sp>
      <p:pic>
        <p:nvPicPr>
          <p:cNvPr id="1229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800350"/>
            <a:ext cx="5338762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WordArt 5"/>
          <p:cNvSpPr>
            <a:spLocks noChangeArrowheads="1" noChangeShapeType="1" noTextEdit="1"/>
          </p:cNvSpPr>
          <p:nvPr/>
        </p:nvSpPr>
        <p:spPr bwMode="auto">
          <a:xfrm>
            <a:off x="2255838" y="3700463"/>
            <a:ext cx="258762" cy="36036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А</a:t>
            </a:r>
          </a:p>
        </p:txBody>
      </p:sp>
      <p:sp>
        <p:nvSpPr>
          <p:cNvPr id="18438" name="WordArt 6"/>
          <p:cNvSpPr>
            <a:spLocks noChangeArrowheads="1" noChangeShapeType="1" noTextEdit="1"/>
          </p:cNvSpPr>
          <p:nvPr/>
        </p:nvSpPr>
        <p:spPr bwMode="auto">
          <a:xfrm>
            <a:off x="5638800" y="5661025"/>
            <a:ext cx="258763" cy="3603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В</a:t>
            </a:r>
          </a:p>
        </p:txBody>
      </p:sp>
      <p:sp>
        <p:nvSpPr>
          <p:cNvPr id="18440" name="Freeform 8"/>
          <p:cNvSpPr>
            <a:spLocks/>
          </p:cNvSpPr>
          <p:nvPr/>
        </p:nvSpPr>
        <p:spPr bwMode="auto">
          <a:xfrm>
            <a:off x="2411413" y="3573463"/>
            <a:ext cx="3384550" cy="2808287"/>
          </a:xfrm>
          <a:custGeom>
            <a:avLst/>
            <a:gdLst>
              <a:gd name="T0" fmla="*/ 0 w 2132"/>
              <a:gd name="T1" fmla="*/ 2147483647 h 1769"/>
              <a:gd name="T2" fmla="*/ 2147483647 w 2132"/>
              <a:gd name="T3" fmla="*/ 0 h 1769"/>
              <a:gd name="T4" fmla="*/ 2147483647 w 2132"/>
              <a:gd name="T5" fmla="*/ 2147483647 h 1769"/>
              <a:gd name="T6" fmla="*/ 2147483647 w 2132"/>
              <a:gd name="T7" fmla="*/ 2147483647 h 1769"/>
              <a:gd name="T8" fmla="*/ 2147483647 w 2132"/>
              <a:gd name="T9" fmla="*/ 2147483647 h 1769"/>
              <a:gd name="T10" fmla="*/ 2147483647 w 2132"/>
              <a:gd name="T11" fmla="*/ 2147483647 h 17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32"/>
              <a:gd name="T19" fmla="*/ 0 h 1769"/>
              <a:gd name="T20" fmla="*/ 2132 w 2132"/>
              <a:gd name="T21" fmla="*/ 1769 h 176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32" h="1769">
                <a:moveTo>
                  <a:pt x="0" y="363"/>
                </a:moveTo>
                <a:lnTo>
                  <a:pt x="1316" y="0"/>
                </a:lnTo>
                <a:lnTo>
                  <a:pt x="1542" y="680"/>
                </a:lnTo>
                <a:lnTo>
                  <a:pt x="862" y="1497"/>
                </a:lnTo>
                <a:lnTo>
                  <a:pt x="1089" y="1769"/>
                </a:lnTo>
                <a:lnTo>
                  <a:pt x="2132" y="1587"/>
                </a:lnTo>
              </a:path>
            </a:pathLst>
          </a:custGeom>
          <a:noFill/>
          <a:ln w="571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97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  <p:bldP spid="12292" grpId="0" build="p"/>
      <p:bldP spid="18437" grpId="0" animBg="1"/>
      <p:bldP spid="18438" grpId="0" animBg="1"/>
      <p:bldP spid="1844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4" descr="Снимо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2" y="116632"/>
            <a:ext cx="9122248" cy="6840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948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7200" y="624522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US" b="0" smtClean="0">
                <a:solidFill>
                  <a:schemeClr val="bg1"/>
                </a:solidFill>
              </a:rPr>
              <a:t>Москва, 2006 г.</a:t>
            </a:r>
          </a:p>
        </p:txBody>
      </p:sp>
      <p:sp>
        <p:nvSpPr>
          <p:cNvPr id="16387" name="Номер слайда 4"/>
          <p:cNvSpPr>
            <a:spLocks noGrp="1"/>
          </p:cNvSpPr>
          <p:nvPr>
            <p:ph type="sldNum" sz="quarter" idx="4294967295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fld id="{7D3E0C3D-F420-476D-9DCD-F25301FA832A}" type="slidenum">
              <a:rPr lang="en-US" b="0" smtClean="0">
                <a:solidFill>
                  <a:schemeClr val="bg1"/>
                </a:solidFill>
              </a:rPr>
              <a:pPr algn="ctr" eaLnBrk="1" hangingPunct="1"/>
              <a:t>11</a:t>
            </a:fld>
            <a:endParaRPr lang="en-US" b="0" smtClean="0">
              <a:solidFill>
                <a:schemeClr val="bg1"/>
              </a:solidFill>
            </a:endParaRP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363" y="0"/>
            <a:ext cx="8713787" cy="11430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4200" dirty="0" smtClean="0">
                <a:solidFill>
                  <a:srgbClr val="003399"/>
                </a:solidFill>
              </a:rPr>
              <a:t>Вот наилучший способ посадки за компьютером</a:t>
            </a:r>
            <a:endParaRPr lang="en-US" sz="4200" dirty="0" smtClean="0">
              <a:solidFill>
                <a:srgbClr val="003399"/>
              </a:solidFill>
            </a:endParaRPr>
          </a:p>
        </p:txBody>
      </p:sp>
      <p:pic>
        <p:nvPicPr>
          <p:cNvPr id="16389" name="Picture 4" descr="основной рисунок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1844675"/>
            <a:ext cx="3622675" cy="417671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1547813" y="2420938"/>
            <a:ext cx="1223962" cy="215900"/>
          </a:xfrm>
          <a:prstGeom prst="leftRightArrow">
            <a:avLst>
              <a:gd name="adj1" fmla="val 50000"/>
              <a:gd name="adj2" fmla="val 113382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1547813" y="2095500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/>
              <a:t>50-70 см</a:t>
            </a:r>
            <a:endParaRPr lang="en-US" sz="2000"/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4067175" y="1773238"/>
            <a:ext cx="4826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2400">
                <a:solidFill>
                  <a:srgbClr val="003399"/>
                </a:solidFill>
              </a:rPr>
              <a:t>Экран монитора находится на расстоянии 50-70 см от глаз.</a:t>
            </a:r>
            <a:endParaRPr lang="en-US" sz="2400">
              <a:solidFill>
                <a:srgbClr val="003399"/>
              </a:solidFill>
            </a:endParaRPr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1908175" y="5805488"/>
            <a:ext cx="1152525" cy="0"/>
          </a:xfrm>
          <a:prstGeom prst="line">
            <a:avLst/>
          </a:prstGeom>
          <a:noFill/>
          <a:ln w="1079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4067175" y="2708275"/>
            <a:ext cx="4932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>
                <a:solidFill>
                  <a:srgbClr val="003399"/>
                </a:solidFill>
              </a:rPr>
              <a:t>Обе ступни стоят на полу</a:t>
            </a:r>
            <a:r>
              <a:rPr lang="en-US" sz="2400">
                <a:solidFill>
                  <a:srgbClr val="003399"/>
                </a:solidFill>
              </a:rPr>
              <a:t>.</a:t>
            </a:r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>
            <a:off x="1187450" y="3068638"/>
            <a:ext cx="144463" cy="79216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>
            <a:off x="1331913" y="3860800"/>
            <a:ext cx="865187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2" name="Line 16"/>
          <p:cNvSpPr>
            <a:spLocks noChangeShapeType="1"/>
          </p:cNvSpPr>
          <p:nvPr/>
        </p:nvSpPr>
        <p:spPr bwMode="auto">
          <a:xfrm>
            <a:off x="900113" y="2708275"/>
            <a:ext cx="0" cy="18716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4067175" y="4941888"/>
            <a:ext cx="47529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>
                <a:solidFill>
                  <a:srgbClr val="003399"/>
                </a:solidFill>
              </a:rPr>
              <a:t>Спина расположена вертикально.</a:t>
            </a:r>
            <a:endParaRPr lang="en-US" sz="2400">
              <a:solidFill>
                <a:srgbClr val="003399"/>
              </a:solidFill>
            </a:endParaRPr>
          </a:p>
        </p:txBody>
      </p:sp>
      <p:sp>
        <p:nvSpPr>
          <p:cNvPr id="14362" name="Text Box 26"/>
          <p:cNvSpPr txBox="1">
            <a:spLocks noChangeArrowheads="1"/>
          </p:cNvSpPr>
          <p:nvPr/>
        </p:nvSpPr>
        <p:spPr bwMode="auto">
          <a:xfrm>
            <a:off x="4067175" y="3284538"/>
            <a:ext cx="475297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2400">
                <a:solidFill>
                  <a:srgbClr val="003399"/>
                </a:solidFill>
              </a:rPr>
              <a:t>Плечи расслаблены. Локти слегка касаются туловища. Предплечья находятся на той же высоте, что и клавиатура.</a:t>
            </a:r>
            <a:endParaRPr lang="en-US" sz="2400">
              <a:solidFill>
                <a:srgbClr val="003399"/>
              </a:solidFill>
            </a:endParaRPr>
          </a:p>
        </p:txBody>
      </p:sp>
      <p:pic>
        <p:nvPicPr>
          <p:cNvPr id="14363" name="Picture 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6165850"/>
            <a:ext cx="6477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66" name="Text Box 30"/>
          <p:cNvSpPr txBox="1">
            <a:spLocks noChangeArrowheads="1"/>
          </p:cNvSpPr>
          <p:nvPr/>
        </p:nvSpPr>
        <p:spPr bwMode="auto">
          <a:xfrm>
            <a:off x="4067175" y="2492375"/>
            <a:ext cx="4859338" cy="222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800" dirty="0">
                <a:solidFill>
                  <a:srgbClr val="003399"/>
                </a:solidFill>
              </a:rPr>
              <a:t>Придерживайтесь этих рекомендаций, и тогда работа за компьютером не окажется вредной для здоровья.</a:t>
            </a:r>
            <a:endParaRPr lang="en-US" sz="2800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20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  <p:bldP spid="14342" grpId="0" animBg="1"/>
      <p:bldP spid="14343" grpId="0"/>
      <p:bldP spid="14344" grpId="0" build="allAtOnce"/>
      <p:bldP spid="14344" grpId="1" build="allAtOnce"/>
      <p:bldP spid="14345" grpId="0" animBg="1"/>
      <p:bldP spid="14346" grpId="0"/>
      <p:bldP spid="14346" grpId="1"/>
      <p:bldP spid="14349" grpId="0" animBg="1"/>
      <p:bldP spid="14350" grpId="0" animBg="1"/>
      <p:bldP spid="14352" grpId="0" animBg="1"/>
      <p:bldP spid="14353" grpId="0"/>
      <p:bldP spid="14353" grpId="1"/>
      <p:bldP spid="14362" grpId="0"/>
      <p:bldP spid="14362" grpId="1"/>
      <p:bldP spid="1436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188913"/>
            <a:ext cx="7391400" cy="5635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dirty="0" smtClean="0"/>
              <a:t>Практическая работа</a:t>
            </a:r>
          </a:p>
        </p:txBody>
      </p:sp>
      <p:pic>
        <p:nvPicPr>
          <p:cNvPr id="14340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8" t="37311" r="12735" b="10841"/>
          <a:stretch>
            <a:fillRect/>
          </a:stretch>
        </p:blipFill>
        <p:spPr bwMode="auto">
          <a:xfrm>
            <a:off x="-18280" y="1196752"/>
            <a:ext cx="9162272" cy="5550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188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1403350" y="116632"/>
            <a:ext cx="614838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ru-RU" altLang="ko-KR" sz="2400" b="1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Проанализируйте полученные данные </a:t>
            </a:r>
          </a:p>
          <a:p>
            <a:pPr algn="ctr"/>
            <a:r>
              <a:rPr lang="ru-RU" altLang="ko-KR" sz="2400" b="1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и заполните таблицу «+» и «-»</a:t>
            </a:r>
            <a:endParaRPr lang="ru-RU" altLang="ko-KR" sz="2400" dirty="0">
              <a:ea typeface="Batang" pitchFamily="18" charset="-127"/>
              <a:cs typeface="Times New Roman" pitchFamily="18" charset="0"/>
            </a:endParaRPr>
          </a:p>
          <a:p>
            <a:pPr algn="ctr" eaLnBrk="0" hangingPunct="0"/>
            <a:endParaRPr lang="ru-RU" altLang="ko-KR" sz="2400" dirty="0">
              <a:ea typeface="Batang" pitchFamily="18" charset="-127"/>
              <a:cs typeface="Times New Roman" pitchFamily="18" charset="0"/>
            </a:endParaRPr>
          </a:p>
        </p:txBody>
      </p:sp>
      <p:graphicFrame>
        <p:nvGraphicFramePr>
          <p:cNvPr id="37013" name="Group 1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863956"/>
              </p:ext>
            </p:extLst>
          </p:nvPr>
        </p:nvGraphicFramePr>
        <p:xfrm>
          <a:off x="107504" y="2276475"/>
          <a:ext cx="8928992" cy="3475037"/>
        </p:xfrm>
        <a:graphic>
          <a:graphicData uri="http://schemas.openxmlformats.org/drawingml/2006/table">
            <a:tbl>
              <a:tblPr/>
              <a:tblGrid>
                <a:gridCol w="2078484"/>
                <a:gridCol w="1954212"/>
                <a:gridCol w="1584325"/>
                <a:gridCol w="1584325"/>
                <a:gridCol w="1727646"/>
              </a:tblGrid>
              <a:tr h="10059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Способ ориентирования</a:t>
                      </a:r>
                      <a:endParaRPr kumimoji="0" lang="ru-RU" altLang="ko-K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Доступность</a:t>
                      </a:r>
                      <a:endParaRPr kumimoji="0" lang="ru-RU" altLang="ko-K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Экономия времени</a:t>
                      </a:r>
                      <a:endParaRPr kumimoji="0" lang="ru-RU" altLang="ko-K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Экономия средств</a:t>
                      </a:r>
                      <a:endParaRPr kumimoji="0" lang="ru-RU" altLang="ko-K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Информативность</a:t>
                      </a:r>
                      <a:endParaRPr kumimoji="0" lang="ru-RU" altLang="ko-K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Бумажная карта</a:t>
                      </a:r>
                      <a:endParaRPr kumimoji="0" lang="ru-RU" altLang="ko-K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Опрос жителей</a:t>
                      </a:r>
                      <a:endParaRPr kumimoji="0" lang="ru-RU" altLang="ko-K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Программа «2ГИС»</a:t>
                      </a:r>
                      <a:endParaRPr kumimoji="0" lang="ru-RU" altLang="ko-K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396" name="Rectangle 134"/>
          <p:cNvSpPr>
            <a:spLocks noChangeArrowheads="1"/>
          </p:cNvSpPr>
          <p:nvPr/>
        </p:nvSpPr>
        <p:spPr bwMode="auto">
          <a:xfrm>
            <a:off x="0" y="4686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86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23850" y="1989138"/>
            <a:ext cx="374332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400" dirty="0"/>
              <a:t>Сегодня я узнал …</a:t>
            </a:r>
          </a:p>
          <a:p>
            <a:pPr eaLnBrk="1" hangingPunct="1"/>
            <a:r>
              <a:rPr lang="ru-RU" sz="2400" dirty="0"/>
              <a:t>было интересно …</a:t>
            </a:r>
          </a:p>
          <a:p>
            <a:pPr eaLnBrk="1" hangingPunct="1"/>
            <a:r>
              <a:rPr lang="ru-RU" sz="2400" dirty="0"/>
              <a:t>было трудно …</a:t>
            </a:r>
          </a:p>
          <a:p>
            <a:pPr eaLnBrk="1" hangingPunct="1"/>
            <a:r>
              <a:rPr lang="ru-RU" sz="2400" dirty="0"/>
              <a:t>я выполнял задания …</a:t>
            </a:r>
          </a:p>
          <a:p>
            <a:pPr eaLnBrk="1" hangingPunct="1"/>
            <a:r>
              <a:rPr lang="ru-RU" sz="2400" dirty="0"/>
              <a:t>я понял, что …</a:t>
            </a:r>
          </a:p>
          <a:p>
            <a:pPr eaLnBrk="1" hangingPunct="1"/>
            <a:r>
              <a:rPr lang="ru-RU" sz="2400" dirty="0"/>
              <a:t>теперь я могу …</a:t>
            </a:r>
          </a:p>
          <a:p>
            <a:pPr eaLnBrk="1" hangingPunct="1"/>
            <a:r>
              <a:rPr lang="ru-RU" sz="2400" dirty="0"/>
              <a:t>я почувствовал, что  …</a:t>
            </a:r>
          </a:p>
          <a:p>
            <a:pPr eaLnBrk="1" hangingPunct="1"/>
            <a:r>
              <a:rPr lang="ru-RU" sz="2400" dirty="0"/>
              <a:t>я приобрел …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04032" y="575460"/>
            <a:ext cx="799306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altLang="ko-KR" sz="3200" b="1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РЕФЛЕКСИЯ «Закончите предложение»</a:t>
            </a:r>
            <a:endParaRPr lang="ru-RU" altLang="ko-KR" sz="3200" dirty="0">
              <a:ea typeface="Batang" pitchFamily="18" charset="-127"/>
              <a:cs typeface="Times New Roman" pitchFamily="18" charset="0"/>
            </a:endParaRPr>
          </a:p>
          <a:p>
            <a:pPr algn="ctr" eaLnBrk="0" hangingPunct="0"/>
            <a:endParaRPr lang="ru-RU" altLang="ko-KR" sz="2400" dirty="0">
              <a:ea typeface="Batang" pitchFamily="18" charset="-127"/>
              <a:cs typeface="Times New Roman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500562" y="2060575"/>
            <a:ext cx="4175893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400" dirty="0"/>
              <a:t>я научился …</a:t>
            </a:r>
          </a:p>
          <a:p>
            <a:pPr eaLnBrk="1" hangingPunct="1"/>
            <a:r>
              <a:rPr lang="ru-RU" sz="2400" dirty="0"/>
              <a:t>у меня получилось …</a:t>
            </a:r>
          </a:p>
          <a:p>
            <a:pPr eaLnBrk="1" hangingPunct="1"/>
            <a:r>
              <a:rPr lang="ru-RU" sz="2400" dirty="0"/>
              <a:t>я смог …</a:t>
            </a:r>
          </a:p>
          <a:p>
            <a:pPr eaLnBrk="1" hangingPunct="1"/>
            <a:r>
              <a:rPr lang="ru-RU" sz="2400" dirty="0"/>
              <a:t>я попробую …</a:t>
            </a:r>
          </a:p>
          <a:p>
            <a:pPr eaLnBrk="1" hangingPunct="1"/>
            <a:r>
              <a:rPr lang="ru-RU" sz="2400" dirty="0"/>
              <a:t>меня удивило …</a:t>
            </a:r>
          </a:p>
          <a:p>
            <a:pPr eaLnBrk="1" hangingPunct="1"/>
            <a:r>
              <a:rPr lang="ru-RU" sz="2400" dirty="0"/>
              <a:t>урок дал мне для жи</a:t>
            </a:r>
            <a:r>
              <a:rPr lang="ru-RU" sz="2200" dirty="0"/>
              <a:t>зни …</a:t>
            </a:r>
          </a:p>
          <a:p>
            <a:pPr eaLnBrk="1" hangingPunct="1"/>
            <a:r>
              <a:rPr lang="ru-RU" sz="2200" dirty="0"/>
              <a:t>мне захотелось …</a:t>
            </a:r>
          </a:p>
        </p:txBody>
      </p:sp>
    </p:spTree>
    <p:extLst>
      <p:ext uri="{BB962C8B-B14F-4D97-AF65-F5344CB8AC3E}">
        <p14:creationId xmlns:p14="http://schemas.microsoft.com/office/powerpoint/2010/main" val="1969013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eaLnBrk="1" hangingPunct="1"/>
            <a:r>
              <a:rPr lang="ru-RU" b="1" dirty="0" smtClean="0"/>
              <a:t>Домашнее задание</a:t>
            </a:r>
            <a:endParaRPr lang="ru-RU" b="1" dirty="0" smtClean="0"/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" y="908050"/>
            <a:ext cx="9036050" cy="5465763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altLang="ko-KR" b="1" dirty="0" smtClean="0"/>
              <a:t>С помощью «2ГИС» составить оптимальный маршрут для знакомства с ВУЗами Оренбурга, Москвы (по выбору)</a:t>
            </a:r>
            <a:endParaRPr lang="ru-RU" b="1" dirty="0" smtClean="0"/>
          </a:p>
        </p:txBody>
      </p:sp>
      <p:pic>
        <p:nvPicPr>
          <p:cNvPr id="1741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2" b="6281"/>
          <a:stretch>
            <a:fillRect/>
          </a:stretch>
        </p:blipFill>
        <p:spPr bwMode="auto">
          <a:xfrm>
            <a:off x="1691680" y="2492896"/>
            <a:ext cx="6192688" cy="434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890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1741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3644900"/>
            <a:ext cx="8229600" cy="11525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mtClean="0">
                <a:latin typeface="Monotype Corsiva" pitchFamily="66" charset="0"/>
              </a:rPr>
              <a:t>«Только тогда, когда мы приходим к цели, мы решаем, что путь был верным»</a:t>
            </a:r>
          </a:p>
          <a:p>
            <a:pPr eaLnBrk="1" hangingPunct="1">
              <a:buFont typeface="Wingdings" pitchFamily="2" charset="2"/>
              <a:buNone/>
            </a:pPr>
            <a:endParaRPr lang="ru-RU" smtClean="0">
              <a:latin typeface="Monotype Corsiva" pitchFamily="66" charset="0"/>
            </a:endParaRPr>
          </a:p>
          <a:p>
            <a:pPr algn="ctr" eaLnBrk="1" hangingPunct="1">
              <a:buFont typeface="Wingdings" pitchFamily="2" charset="2"/>
              <a:buNone/>
            </a:pPr>
            <a:endParaRPr lang="ru-RU" smtClean="0">
              <a:latin typeface="Monotype Corsiva" pitchFamily="66" charset="0"/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611188" y="5013325"/>
            <a:ext cx="82296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3200" b="1">
                <a:solidFill>
                  <a:schemeClr val="accent1"/>
                </a:solidFill>
                <a:latin typeface="Monotype Corsiva" pitchFamily="66" charset="0"/>
              </a:rPr>
              <a:t>Поль Валери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ru-RU" sz="3200" b="1">
              <a:solidFill>
                <a:schemeClr val="accent1"/>
              </a:solidFill>
              <a:latin typeface="Monotype Corsiva" pitchFamily="66" charset="0"/>
            </a:endParaRPr>
          </a:p>
        </p:txBody>
      </p:sp>
      <p:sp>
        <p:nvSpPr>
          <p:cNvPr id="18437" name="AutoShape 6" descr="Paul Valéry.jpg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524250" y="1804988"/>
            <a:ext cx="2095500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8438" name="Picture 7" descr="ima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125538"/>
            <a:ext cx="1754188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987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299</Words>
  <Application>Microsoft Office PowerPoint</Application>
  <PresentationFormat>Экран (4:3)</PresentationFormat>
  <Paragraphs>58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Поиск информации в геоинформационных системах</vt:lpstr>
      <vt:lpstr>Презентация PowerPoint</vt:lpstr>
      <vt:lpstr>Структура ГИС</vt:lpstr>
      <vt:lpstr>Презентация PowerPoint</vt:lpstr>
      <vt:lpstr>ВИДЫ ГИС</vt:lpstr>
      <vt:lpstr>ВИДЫ ГИС</vt:lpstr>
      <vt:lpstr>ВИДЫ ГИС</vt:lpstr>
      <vt:lpstr>ВИДЫ ГИС</vt:lpstr>
      <vt:lpstr>ВИДЫ ГИС</vt:lpstr>
      <vt:lpstr>Презентация PowerPoint</vt:lpstr>
      <vt:lpstr>Вот наилучший способ посадки за компьютером</vt:lpstr>
      <vt:lpstr>Практическая работа</vt:lpstr>
      <vt:lpstr>Презентация PowerPoint</vt:lpstr>
      <vt:lpstr>Презентация PowerPoint</vt:lpstr>
      <vt:lpstr>Домашнее задание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Поиск информации в геоинформационных системах</dc:title>
  <dc:creator>Галина</dc:creator>
  <cp:lastModifiedBy>Галина</cp:lastModifiedBy>
  <cp:revision>3</cp:revision>
  <dcterms:created xsi:type="dcterms:W3CDTF">2016-09-28T17:23:25Z</dcterms:created>
  <dcterms:modified xsi:type="dcterms:W3CDTF">2016-09-28T17:49:02Z</dcterms:modified>
</cp:coreProperties>
</file>